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m4v" ContentType="video/unknown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"/>
  </p:notesMasterIdLst>
  <p:sldIdLst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C6FFB-312B-447D-B046-461D99E170DD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EA5DB-2204-4877-8329-17FB473C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9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6/5/17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286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6/5/17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90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6/5/17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097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6/5/17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4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6/5/17 1:33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810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5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87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0462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04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18569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998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2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23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77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69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44164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717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0692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1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342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83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70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18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08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82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09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7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5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70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9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4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19" Type="http://schemas.openxmlformats.org/officeDocument/2006/relationships/image" Target="../media/image1.e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8C094-7DC4-4EDB-A2B2-D69B46F14C10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59D63-454D-467A-AE5A-8C4E94C0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1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18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/>
              <a:t>.NET in every program</a:t>
            </a:r>
            <a:endParaRPr lang="en-US" sz="6470" i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" y="3429000"/>
            <a:ext cx="7681863" cy="1294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8047" y="4957504"/>
            <a:ext cx="9188354" cy="182392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James Montemagno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@</a:t>
            </a:r>
            <a:r>
              <a:rPr lang="en-US" sz="2353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JamesMontemagno</a:t>
            </a: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https://mono.github.io/Embeddinator-4000/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92" y="5234465"/>
            <a:ext cx="1270000" cy="127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1258" y="5360306"/>
            <a:ext cx="9188354" cy="142112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Weekly Dev Podcast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m</a:t>
            </a:r>
            <a:r>
              <a:rPr lang="en-US" sz="2353" dirty="0" err="1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ergeconflict.fm</a:t>
            </a:r>
            <a:endParaRPr lang="en-US" sz="2353" dirty="0" smtClean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1402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489533" cy="899665"/>
          </a:xfrm>
        </p:spPr>
        <p:txBody>
          <a:bodyPr/>
          <a:lstStyle/>
          <a:p>
            <a:r>
              <a:rPr lang="en-US" dirty="0"/>
              <a:t>Native Clients in C#: Mobile, Mac, &amp; Windows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1868268"/>
          </a:xfrm>
        </p:spPr>
        <p:txBody>
          <a:bodyPr/>
          <a:lstStyle/>
          <a:p>
            <a:r>
              <a:rPr lang="en-US" dirty="0"/>
              <a:t>.NET goes to every single client platform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784371" y="4234777"/>
            <a:ext cx="10597023" cy="1785839"/>
          </a:xfrm>
          <a:prstGeom prst="rect">
            <a:avLst/>
          </a:prstGeom>
          <a:solidFill>
            <a:srgbClr val="505050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05" tIns="89605" rIns="33606" bIns="89642" rtlCol="0" anchor="ctr" anchorCtr="0"/>
          <a:lstStyle/>
          <a:p>
            <a:pPr algn="ctr" defTabSz="9137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313">
                <a:solidFill>
                  <a:srgbClr val="FFFFFF"/>
                </a:solidFill>
                <a:latin typeface="Segoe UI Light"/>
              </a:rPr>
              <a:t>Shared C# Logic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37381" y="2691943"/>
            <a:ext cx="10491000" cy="1209876"/>
            <a:chOff x="871904" y="2745425"/>
            <a:chExt cx="10701366" cy="1234137"/>
          </a:xfrm>
        </p:grpSpPr>
        <p:grpSp>
          <p:nvGrpSpPr>
            <p:cNvPr id="8" name="Group 7"/>
            <p:cNvGrpSpPr/>
            <p:nvPr/>
          </p:nvGrpSpPr>
          <p:grpSpPr>
            <a:xfrm>
              <a:off x="871904" y="2750023"/>
              <a:ext cx="1136510" cy="1229539"/>
              <a:chOff x="871904" y="2750023"/>
              <a:chExt cx="1136510" cy="122953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871904" y="3495839"/>
                <a:ext cx="1136510" cy="483723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505050"/>
                    </a:solidFill>
                    <a:latin typeface="Segoe UI Semilight"/>
                  </a:rPr>
                  <a:t>Android C#</a:t>
                </a: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027" y="2750023"/>
                <a:ext cx="842264" cy="84226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4330143" y="2745425"/>
              <a:ext cx="863376" cy="1234137"/>
              <a:chOff x="4247467" y="2745425"/>
              <a:chExt cx="863376" cy="1234137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4247467" y="3495839"/>
                <a:ext cx="863376" cy="483723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505050"/>
                    </a:solidFill>
                    <a:latin typeface="Segoe UI Semilight"/>
                  </a:rPr>
                  <a:t>iOS C#</a:t>
                </a:r>
              </a:p>
            </p:txBody>
          </p:sp>
          <p:pic>
            <p:nvPicPr>
              <p:cNvPr id="49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96545" y="2745425"/>
                <a:ext cx="765218" cy="765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5803482" y="3010431"/>
              <a:ext cx="1032525" cy="969131"/>
              <a:chOff x="5735348" y="3010431"/>
              <a:chExt cx="1032525" cy="969131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5792178" y="3495839"/>
                <a:ext cx="918866" cy="483723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err="1">
                    <a:solidFill>
                      <a:srgbClr val="505050"/>
                    </a:solidFill>
                    <a:latin typeface="Segoe UI Semilight"/>
                  </a:rPr>
                  <a:t>tvOS</a:t>
                </a:r>
                <a:r>
                  <a:rPr lang="en-US" sz="1200">
                    <a:solidFill>
                      <a:srgbClr val="505050"/>
                    </a:solidFill>
                    <a:latin typeface="Segoe UI Semilight"/>
                  </a:rPr>
                  <a:t> C#</a:t>
                </a:r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5348" y="3010431"/>
                <a:ext cx="1032525" cy="408593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2618376" y="2778804"/>
              <a:ext cx="1101804" cy="1200758"/>
              <a:chOff x="2621111" y="2778804"/>
              <a:chExt cx="1101804" cy="1200758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2621111" y="3495839"/>
                <a:ext cx="1101804" cy="483723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err="1">
                    <a:solidFill>
                      <a:srgbClr val="505050"/>
                    </a:solidFill>
                    <a:latin typeface="Segoe UI Semilight"/>
                  </a:rPr>
                  <a:t>macOS</a:t>
                </a:r>
                <a:r>
                  <a:rPr lang="en-US" sz="1200">
                    <a:solidFill>
                      <a:srgbClr val="505050"/>
                    </a:solidFill>
                    <a:latin typeface="Segoe UI Semilight"/>
                  </a:rPr>
                  <a:t> C#</a:t>
                </a:r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9764" y="2778804"/>
                <a:ext cx="764496" cy="764496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445969" y="2775857"/>
              <a:ext cx="958352" cy="1203705"/>
              <a:chOff x="7450863" y="2775857"/>
              <a:chExt cx="958352" cy="1203705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450863" y="3495839"/>
                <a:ext cx="958352" cy="483723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505050"/>
                    </a:solidFill>
                    <a:latin typeface="Segoe UI Semilight"/>
                  </a:rPr>
                  <a:t>Linux C#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6772" y="2775857"/>
                <a:ext cx="626532" cy="738413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9014284" y="2841172"/>
              <a:ext cx="1239638" cy="1138390"/>
              <a:chOff x="8949392" y="2841172"/>
              <a:chExt cx="1239638" cy="113839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8949392" y="3495839"/>
                <a:ext cx="1239638" cy="483723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505050"/>
                    </a:solidFill>
                    <a:latin typeface="Segoe UI Semilight"/>
                  </a:rPr>
                  <a:t>Windows C#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8968" y="2841172"/>
                <a:ext cx="620485" cy="620485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863884" y="2784928"/>
              <a:ext cx="709386" cy="1194634"/>
              <a:chOff x="10863884" y="2784928"/>
              <a:chExt cx="709386" cy="1194634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0876526" y="3495839"/>
                <a:ext cx="684104" cy="483723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505050"/>
                    </a:solidFill>
                    <a:latin typeface="Segoe UI Semilight"/>
                  </a:rPr>
                  <a:t>Web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63884" y="2784928"/>
                <a:ext cx="709386" cy="709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329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Embeddinator-4000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2"/>
            <a:ext cx="11655078" cy="506900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There are existing codebases in </a:t>
            </a:r>
            <a:r>
              <a:rPr lang="en-US" dirty="0" err="1"/>
              <a:t>ObjC</a:t>
            </a:r>
            <a:r>
              <a:rPr lang="en-US" dirty="0"/>
              <a:t>, Java, Swift, C++.</a:t>
            </a:r>
          </a:p>
          <a:p>
            <a:pPr>
              <a:lnSpc>
                <a:spcPct val="100000"/>
              </a:lnSpc>
            </a:pPr>
            <a:r>
              <a:rPr lang="en-US" dirty="0"/>
              <a:t>How could you reuse all the .NET greatness there?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those amazing libraries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you give up your </a:t>
            </a:r>
            <a:r>
              <a:rPr lang="en-US" dirty="0" err="1"/>
              <a:t>NuGet</a:t>
            </a:r>
            <a:r>
              <a:rPr lang="en-US" dirty="0"/>
              <a:t> addiction?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you start from scratch?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you switch industries?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you re-evaluate your life choices?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You do not need to!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666" y="5298896"/>
            <a:ext cx="7681863" cy="129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Turns any .NET library into a native library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288880" y="5405958"/>
            <a:ext cx="7568730" cy="1319310"/>
          </a:xfrm>
          <a:prstGeom prst="rect">
            <a:avLst/>
          </a:prstGeom>
          <a:solidFill>
            <a:srgbClr val="505050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05" tIns="89605" rIns="33606" bIns="89642" rtlCol="0" anchor="ctr" anchorCtr="0"/>
          <a:lstStyle/>
          <a:p>
            <a:pPr algn="ctr" defTabSz="9137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313" dirty="0">
                <a:solidFill>
                  <a:srgbClr val="FFFFFF"/>
                </a:solidFill>
                <a:latin typeface="Segoe UI Light"/>
              </a:rPr>
              <a:t>Shared C#/.NET Logic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288880" y="2003573"/>
            <a:ext cx="7384346" cy="1394526"/>
            <a:chOff x="871904" y="2745425"/>
            <a:chExt cx="7532417" cy="1422490"/>
          </a:xfrm>
        </p:grpSpPr>
        <p:grpSp>
          <p:nvGrpSpPr>
            <p:cNvPr id="8" name="Group 7"/>
            <p:cNvGrpSpPr/>
            <p:nvPr/>
          </p:nvGrpSpPr>
          <p:grpSpPr>
            <a:xfrm>
              <a:off x="871904" y="2750023"/>
              <a:ext cx="1136510" cy="1417892"/>
              <a:chOff x="871904" y="2750023"/>
              <a:chExt cx="1136510" cy="141789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871904" y="3495839"/>
                <a:ext cx="1136510" cy="672076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srgbClr val="505050"/>
                    </a:solidFill>
                    <a:latin typeface="Segoe UI Semilight"/>
                  </a:rPr>
                  <a:t>Android Java</a:t>
                </a: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027" y="2750023"/>
                <a:ext cx="842264" cy="842264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4330143" y="2745425"/>
              <a:ext cx="863376" cy="1422490"/>
              <a:chOff x="4247467" y="2745425"/>
              <a:chExt cx="863376" cy="142249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4247467" y="3495839"/>
                <a:ext cx="863376" cy="672076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srgbClr val="505050"/>
                    </a:solidFill>
                    <a:latin typeface="Segoe UI Semilight"/>
                  </a:rPr>
                  <a:t>iOS Swift</a:t>
                </a:r>
              </a:p>
            </p:txBody>
          </p:sp>
          <p:pic>
            <p:nvPicPr>
              <p:cNvPr id="49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96545" y="2745425"/>
                <a:ext cx="765218" cy="765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5803482" y="3010431"/>
              <a:ext cx="1032525" cy="1157484"/>
              <a:chOff x="5735348" y="3010431"/>
              <a:chExt cx="1032525" cy="1157484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5792178" y="3495839"/>
                <a:ext cx="918866" cy="672076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 err="1">
                    <a:solidFill>
                      <a:srgbClr val="505050"/>
                    </a:solidFill>
                    <a:latin typeface="Segoe UI Semilight"/>
                  </a:rPr>
                  <a:t>tvOS</a:t>
                </a:r>
                <a:r>
                  <a:rPr lang="en-US" sz="1200" dirty="0">
                    <a:solidFill>
                      <a:srgbClr val="505050"/>
                    </a:solidFill>
                    <a:latin typeface="Segoe UI Semilight"/>
                  </a:rPr>
                  <a:t> Swift</a:t>
                </a:r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5348" y="3010431"/>
                <a:ext cx="1032525" cy="408593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2528082" y="2778804"/>
              <a:ext cx="1320152" cy="1389111"/>
              <a:chOff x="2530817" y="2778804"/>
              <a:chExt cx="1320152" cy="138911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2530817" y="3495839"/>
                <a:ext cx="1320152" cy="672076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 err="1">
                    <a:solidFill>
                      <a:srgbClr val="505050"/>
                    </a:solidFill>
                    <a:latin typeface="Segoe UI Semilight"/>
                  </a:rPr>
                  <a:t>macOS</a:t>
                </a:r>
                <a:r>
                  <a:rPr lang="en-US" sz="1200" dirty="0">
                    <a:solidFill>
                      <a:srgbClr val="505050"/>
                    </a:solidFill>
                    <a:latin typeface="Segoe UI Semilight"/>
                  </a:rPr>
                  <a:t> Objective-C</a:t>
                </a:r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9764" y="2778804"/>
                <a:ext cx="764496" cy="764496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445969" y="2775857"/>
              <a:ext cx="958352" cy="1392058"/>
              <a:chOff x="7450863" y="2775857"/>
              <a:chExt cx="958352" cy="139205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450863" y="3495839"/>
                <a:ext cx="958352" cy="672076"/>
              </a:xfrm>
              <a:prstGeom prst="rect">
                <a:avLst/>
              </a:prstGeom>
              <a:noFill/>
            </p:spPr>
            <p:txBody>
              <a:bodyPr wrap="square" lIns="179208" tIns="143366" rIns="179208" bIns="143366" rtlCol="0">
                <a:spAutoFit/>
              </a:bodyPr>
              <a:lstStyle/>
              <a:p>
                <a:pPr algn="ctr" defTabSz="91377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srgbClr val="505050"/>
                    </a:solidFill>
                    <a:latin typeface="Segoe UI Semilight"/>
                  </a:rPr>
                  <a:t>Linux C++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6772" y="2775857"/>
                <a:ext cx="626532" cy="738413"/>
              </a:xfrm>
              <a:prstGeom prst="rect">
                <a:avLst/>
              </a:prstGeom>
            </p:spPr>
          </p:pic>
        </p:grpSp>
      </p:grpSp>
      <p:sp>
        <p:nvSpPr>
          <p:cNvPr id="30" name="Rectangle 29"/>
          <p:cNvSpPr/>
          <p:nvPr/>
        </p:nvSpPr>
        <p:spPr bwMode="auto">
          <a:xfrm>
            <a:off x="2288880" y="3764843"/>
            <a:ext cx="1211225" cy="595802"/>
          </a:xfrm>
          <a:prstGeom prst="rect">
            <a:avLst/>
          </a:prstGeom>
          <a:solidFill>
            <a:srgbClr val="505050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05" tIns="89605" rIns="33606" bIns="89642" rtlCol="0" anchor="ctr" anchorCtr="0"/>
          <a:lstStyle/>
          <a:p>
            <a:pPr algn="ctr" defTabSz="9137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Segoe UI Light"/>
              </a:rPr>
              <a:t>Jar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3984008" y="3764843"/>
            <a:ext cx="1211225" cy="595802"/>
          </a:xfrm>
          <a:prstGeom prst="rect">
            <a:avLst/>
          </a:prstGeom>
          <a:solidFill>
            <a:srgbClr val="505050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05" tIns="89605" rIns="33606" bIns="89642" rtlCol="0" anchor="ctr" anchorCtr="0"/>
          <a:lstStyle/>
          <a:p>
            <a:pPr algn="ctr" defTabSz="9137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FFFFFF"/>
                </a:solidFill>
                <a:latin typeface="Segoe UI Light"/>
              </a:rPr>
              <a:t>DynamicLib</a:t>
            </a:r>
            <a:endParaRPr lang="en-US" sz="16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545254" y="3761347"/>
            <a:ext cx="1211225" cy="595802"/>
          </a:xfrm>
          <a:prstGeom prst="rect">
            <a:avLst/>
          </a:prstGeom>
          <a:solidFill>
            <a:srgbClr val="505050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05" tIns="89605" rIns="33606" bIns="89642" rtlCol="0" anchor="ctr" anchorCtr="0"/>
          <a:lstStyle/>
          <a:p>
            <a:pPr algn="ctr" defTabSz="9137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Segoe UI Light"/>
              </a:rPr>
              <a:t>Framework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7072544" y="3761347"/>
            <a:ext cx="1211225" cy="595802"/>
          </a:xfrm>
          <a:prstGeom prst="rect">
            <a:avLst/>
          </a:prstGeom>
          <a:solidFill>
            <a:srgbClr val="505050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05" tIns="89605" rIns="33606" bIns="89642" rtlCol="0" anchor="ctr" anchorCtr="0"/>
          <a:lstStyle/>
          <a:p>
            <a:pPr algn="ctr" defTabSz="9137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Segoe UI Light"/>
              </a:rPr>
              <a:t>Framework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8646385" y="3761347"/>
            <a:ext cx="1211225" cy="595802"/>
          </a:xfrm>
          <a:prstGeom prst="rect">
            <a:avLst/>
          </a:prstGeom>
          <a:solidFill>
            <a:srgbClr val="505050">
              <a:alpha val="49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05" tIns="89605" rIns="33606" bIns="89642" rtlCol="0" anchor="ctr" anchorCtr="0"/>
          <a:lstStyle/>
          <a:p>
            <a:pPr algn="ctr" defTabSz="9137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Segoe UI Light"/>
              </a:rPr>
              <a:t>C++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288880" y="4915788"/>
            <a:ext cx="7568730" cy="442146"/>
          </a:xfrm>
          <a:prstGeom prst="rect">
            <a:avLst/>
          </a:prstGeom>
          <a:solidFill>
            <a:schemeClr val="accent2"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05" tIns="89605" rIns="33606" bIns="89642" rtlCol="0" anchor="ctr" anchorCtr="0"/>
          <a:lstStyle/>
          <a:p>
            <a:pPr algn="ctr" defTabSz="9137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Arrow: Up 3"/>
          <p:cNvSpPr/>
          <p:nvPr/>
        </p:nvSpPr>
        <p:spPr bwMode="auto">
          <a:xfrm>
            <a:off x="2794308" y="4415083"/>
            <a:ext cx="200368" cy="40451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Arrow: Up 37"/>
          <p:cNvSpPr/>
          <p:nvPr/>
        </p:nvSpPr>
        <p:spPr bwMode="auto">
          <a:xfrm>
            <a:off x="4489436" y="4415082"/>
            <a:ext cx="200368" cy="40451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Arrow: Up 38"/>
          <p:cNvSpPr/>
          <p:nvPr/>
        </p:nvSpPr>
        <p:spPr bwMode="auto">
          <a:xfrm>
            <a:off x="5996976" y="4415081"/>
            <a:ext cx="200368" cy="40451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Arrow: Up 39"/>
          <p:cNvSpPr/>
          <p:nvPr/>
        </p:nvSpPr>
        <p:spPr bwMode="auto">
          <a:xfrm>
            <a:off x="7529444" y="4425212"/>
            <a:ext cx="200368" cy="40451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Arrow: Up 40"/>
          <p:cNvSpPr/>
          <p:nvPr/>
        </p:nvSpPr>
        <p:spPr bwMode="auto">
          <a:xfrm>
            <a:off x="9151813" y="4416214"/>
            <a:ext cx="200368" cy="40451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984" y="4938789"/>
            <a:ext cx="2867748" cy="4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EmbeddinatorDemo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58629"/>
          </a:xfrm>
        </p:spPr>
        <p:txBody>
          <a:bodyPr/>
          <a:lstStyle/>
          <a:p>
            <a:r>
              <a:rPr lang="en-US"/>
              <a:t>.NET in every program</a:t>
            </a:r>
            <a:endParaRPr lang="en-US" sz="6470" i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" y="3429000"/>
            <a:ext cx="7681863" cy="1294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8047" y="4957504"/>
            <a:ext cx="9188354" cy="182392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James Montemagno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@</a:t>
            </a:r>
            <a:r>
              <a:rPr lang="en-US" sz="2353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JamesMontemagno</a:t>
            </a: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https://mono.github.io/Embeddinator-4000/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92" y="5234465"/>
            <a:ext cx="1270000" cy="127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1258" y="5360306"/>
            <a:ext cx="9188354" cy="142112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Weekly Dev Podcast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m</a:t>
            </a:r>
            <a:r>
              <a:rPr lang="en-US" sz="2353" dirty="0" err="1" smtClean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ergeconflict.fm</a:t>
            </a:r>
            <a:endParaRPr lang="en-US" sz="2353" dirty="0" smtClean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4791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322</Words>
  <Application>Microsoft Macintosh PowerPoint</Application>
  <PresentationFormat>Widescreen</PresentationFormat>
  <Paragraphs>64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Calibri</vt:lpstr>
      <vt:lpstr>Calibri Light</vt:lpstr>
      <vt:lpstr>Consolas</vt:lpstr>
      <vt:lpstr>Segoe UI</vt:lpstr>
      <vt:lpstr>Segoe UI Light</vt:lpstr>
      <vt:lpstr>Segoe UI Semilight</vt:lpstr>
      <vt:lpstr>Wingdings</vt:lpstr>
      <vt:lpstr>Arial</vt:lpstr>
      <vt:lpstr>Office Theme</vt:lpstr>
      <vt:lpstr>1_5-50111_Build 2017_LIGHT GRAY TEMPLATE</vt:lpstr>
      <vt:lpstr>.NET in every program</vt:lpstr>
      <vt:lpstr>Native Clients in C#: Mobile, Mac, &amp; Windows</vt:lpstr>
      <vt:lpstr>Embeddinator-4000</vt:lpstr>
      <vt:lpstr>Turns any .NET library into a native library</vt:lpstr>
      <vt:lpstr>PowerPoint Presentation</vt:lpstr>
      <vt:lpstr>.NET in every program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in every program</dc:title>
  <dc:creator>James Montemagno</dc:creator>
  <cp:lastModifiedBy>James Montemagno</cp:lastModifiedBy>
  <cp:revision>7</cp:revision>
  <dcterms:created xsi:type="dcterms:W3CDTF">2017-06-02T00:57:39Z</dcterms:created>
  <dcterms:modified xsi:type="dcterms:W3CDTF">2017-06-05T20:39:32Z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SetBy">
    <vt:lpwstr>Motz@MININT-QBS68PU</vt:lpwstr>
  </property>
  <property fmtid="{D5CDD505-2E9C-101B-9397-08002B2CF9AE}" pid="6" name="MSIP_Label_f42aa342-8706-4288-bd11-ebb85995028c_SetDate">
    <vt:lpwstr>2017-06-01T21:07:51.1878642-04:00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